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7" r:id="rId5"/>
    <p:sldId id="279" r:id="rId6"/>
    <p:sldId id="280" r:id="rId7"/>
    <p:sldId id="282" r:id="rId8"/>
    <p:sldId id="283" r:id="rId9"/>
    <p:sldId id="288" r:id="rId10"/>
    <p:sldId id="289" r:id="rId11"/>
    <p:sldId id="284" r:id="rId12"/>
    <p:sldId id="285" r:id="rId13"/>
    <p:sldId id="287" r:id="rId14"/>
    <p:sldId id="28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8" d="100"/>
          <a:sy n="78" d="100"/>
        </p:scale>
        <p:origin x="82" y="5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B0BC3F-D07D-44CA-904C-BEBC25998026}" type="doc">
      <dgm:prSet loTypeId="urn:microsoft.com/office/officeart/2016/7/layout/LinearBlockProcessNumbered" loCatId="process" qsTypeId="urn:microsoft.com/office/officeart/2005/8/quickstyle/simple1" qsCatId="simple" csTypeId="urn:microsoft.com/office/officeart/2005/8/colors/colorful4" csCatId="colorful" phldr="1"/>
      <dgm:spPr/>
      <dgm:t>
        <a:bodyPr/>
        <a:lstStyle/>
        <a:p>
          <a:endParaRPr lang="en-US"/>
        </a:p>
      </dgm:t>
    </dgm:pt>
    <dgm:pt modelId="{67CD49CF-0A4E-4149-BC6A-86949E6A056A}">
      <dgm:prSet/>
      <dgm:spPr/>
      <dgm:t>
        <a:bodyPr/>
        <a:lstStyle/>
        <a:p>
          <a:pPr>
            <a:defRPr cap="all"/>
          </a:pPr>
          <a:r>
            <a:rPr lang="en-US" dirty="0"/>
            <a:t>Read pp. 3-26 in Bird by Bird</a:t>
          </a:r>
        </a:p>
        <a:p>
          <a:pPr>
            <a:defRPr cap="all"/>
          </a:pPr>
          <a:r>
            <a:rPr lang="en-US" dirty="0"/>
            <a:t>Journal #1</a:t>
          </a:r>
        </a:p>
        <a:p>
          <a:pPr>
            <a:defRPr cap="all"/>
          </a:pPr>
          <a:r>
            <a:rPr lang="en-US" dirty="0"/>
            <a:t>Quiz over Syllabus</a:t>
          </a:r>
        </a:p>
        <a:p>
          <a:pPr>
            <a:defRPr cap="all"/>
          </a:pPr>
          <a:r>
            <a:rPr lang="en-US" dirty="0"/>
            <a:t>Introductory post on Discussion board</a:t>
          </a:r>
        </a:p>
        <a:p>
          <a:pPr>
            <a:defRPr cap="all"/>
          </a:pPr>
          <a:endParaRPr lang="en-US" dirty="0"/>
        </a:p>
      </dgm:t>
    </dgm:pt>
    <dgm:pt modelId="{673EDA48-8C2A-405A-8187-E6A983B02E86}" type="parTrans" cxnId="{5680A39A-920B-4365-80F2-83C52929D876}">
      <dgm:prSet/>
      <dgm:spPr/>
      <dgm:t>
        <a:bodyPr/>
        <a:lstStyle/>
        <a:p>
          <a:endParaRPr lang="en-US"/>
        </a:p>
      </dgm:t>
    </dgm:pt>
    <dgm:pt modelId="{A8488D65-9B06-4B08-BC65-DD5346B292EE}" type="sibTrans" cxnId="{5680A39A-920B-4365-80F2-83C52929D876}">
      <dgm:prSet phldrT="01" phldr="0"/>
      <dgm:spPr/>
      <dgm:t>
        <a:bodyPr/>
        <a:lstStyle/>
        <a:p>
          <a:r>
            <a:rPr lang="en-US"/>
            <a:t>01</a:t>
          </a:r>
          <a:endParaRPr lang="en-US" dirty="0"/>
        </a:p>
      </dgm:t>
    </dgm:pt>
    <dgm:pt modelId="{CBEA8E21-457C-4653-8CDF-D0B4D10C8BCA}" type="pres">
      <dgm:prSet presAssocID="{46B0BC3F-D07D-44CA-904C-BEBC25998026}" presName="Name0" presStyleCnt="0">
        <dgm:presLayoutVars>
          <dgm:animLvl val="lvl"/>
          <dgm:resizeHandles val="exact"/>
        </dgm:presLayoutVars>
      </dgm:prSet>
      <dgm:spPr/>
    </dgm:pt>
    <dgm:pt modelId="{269D1268-9274-434C-82C6-541BB3AB6986}" type="pres">
      <dgm:prSet presAssocID="{67CD49CF-0A4E-4149-BC6A-86949E6A056A}" presName="compositeNode" presStyleCnt="0">
        <dgm:presLayoutVars>
          <dgm:bulletEnabled val="1"/>
        </dgm:presLayoutVars>
      </dgm:prSet>
      <dgm:spPr/>
    </dgm:pt>
    <dgm:pt modelId="{7A610D66-9960-4EDF-8319-B0A841BA4081}" type="pres">
      <dgm:prSet presAssocID="{67CD49CF-0A4E-4149-BC6A-86949E6A056A}" presName="bgRect" presStyleLbl="alignNode1" presStyleIdx="0" presStyleCnt="1"/>
      <dgm:spPr/>
    </dgm:pt>
    <dgm:pt modelId="{103C8C5F-DAE3-4845-8AB3-2530020C6B04}" type="pres">
      <dgm:prSet presAssocID="{A8488D65-9B06-4B08-BC65-DD5346B292EE}" presName="sibTransNodeRect" presStyleLbl="alignNode1" presStyleIdx="0" presStyleCnt="1">
        <dgm:presLayoutVars>
          <dgm:chMax val="0"/>
          <dgm:bulletEnabled val="1"/>
        </dgm:presLayoutVars>
      </dgm:prSet>
      <dgm:spPr/>
    </dgm:pt>
    <dgm:pt modelId="{AD320547-DDE1-488C-8C7F-634E7E470517}" type="pres">
      <dgm:prSet presAssocID="{67CD49CF-0A4E-4149-BC6A-86949E6A056A}" presName="nodeRect" presStyleLbl="alignNode1" presStyleIdx="0" presStyleCnt="1">
        <dgm:presLayoutVars>
          <dgm:bulletEnabled val="1"/>
        </dgm:presLayoutVars>
      </dgm:prSet>
      <dgm:spPr/>
    </dgm:pt>
  </dgm:ptLst>
  <dgm:cxnLst>
    <dgm:cxn modelId="{8D0A9815-7575-4B85-B293-C7F39790134E}" type="presOf" srcId="{46B0BC3F-D07D-44CA-904C-BEBC25998026}" destId="{CBEA8E21-457C-4653-8CDF-D0B4D10C8BCA}" srcOrd="0" destOrd="0" presId="urn:microsoft.com/office/officeart/2016/7/layout/LinearBlockProcessNumbered"/>
    <dgm:cxn modelId="{D4E3CF87-852F-4E4A-9083-F8080A6848C5}" type="presOf" srcId="{A8488D65-9B06-4B08-BC65-DD5346B292EE}" destId="{103C8C5F-DAE3-4845-8AB3-2530020C6B04}" srcOrd="0" destOrd="0" presId="urn:microsoft.com/office/officeart/2016/7/layout/LinearBlockProcessNumbered"/>
    <dgm:cxn modelId="{5680A39A-920B-4365-80F2-83C52929D876}" srcId="{46B0BC3F-D07D-44CA-904C-BEBC25998026}" destId="{67CD49CF-0A4E-4149-BC6A-86949E6A056A}" srcOrd="0" destOrd="0" parTransId="{673EDA48-8C2A-405A-8187-E6A983B02E86}" sibTransId="{A8488D65-9B06-4B08-BC65-DD5346B292EE}"/>
    <dgm:cxn modelId="{359ED4A0-F834-47BD-B23E-035AC4F1F801}" type="presOf" srcId="{67CD49CF-0A4E-4149-BC6A-86949E6A056A}" destId="{AD320547-DDE1-488C-8C7F-634E7E470517}" srcOrd="1" destOrd="0" presId="urn:microsoft.com/office/officeart/2016/7/layout/LinearBlockProcessNumbered"/>
    <dgm:cxn modelId="{DB7784D7-32C3-4D5F-873E-4C5D179382F1}" type="presOf" srcId="{67CD49CF-0A4E-4149-BC6A-86949E6A056A}" destId="{7A610D66-9960-4EDF-8319-B0A841BA4081}" srcOrd="0" destOrd="0" presId="urn:microsoft.com/office/officeart/2016/7/layout/LinearBlockProcessNumbered"/>
    <dgm:cxn modelId="{BE04C43E-03EA-4962-B0F9-01F914B045C5}" type="presParOf" srcId="{CBEA8E21-457C-4653-8CDF-D0B4D10C8BCA}" destId="{269D1268-9274-434C-82C6-541BB3AB6986}" srcOrd="0" destOrd="0" presId="urn:microsoft.com/office/officeart/2016/7/layout/LinearBlockProcessNumbered"/>
    <dgm:cxn modelId="{C4C66DF6-73ED-4064-AAB2-98D029901831}" type="presParOf" srcId="{269D1268-9274-434C-82C6-541BB3AB6986}" destId="{7A610D66-9960-4EDF-8319-B0A841BA4081}" srcOrd="0" destOrd="0" presId="urn:microsoft.com/office/officeart/2016/7/layout/LinearBlockProcessNumbered"/>
    <dgm:cxn modelId="{8F64E16E-615F-492D-AB42-C73F9C49E1C0}" type="presParOf" srcId="{269D1268-9274-434C-82C6-541BB3AB6986}" destId="{103C8C5F-DAE3-4845-8AB3-2530020C6B04}" srcOrd="1" destOrd="0" presId="urn:microsoft.com/office/officeart/2016/7/layout/LinearBlockProcessNumbered"/>
    <dgm:cxn modelId="{ECBC9935-E43F-48CA-83B2-601DE3B2A40C}" type="presParOf" srcId="{269D1268-9274-434C-82C6-541BB3AB6986}" destId="{AD320547-DDE1-488C-8C7F-634E7E47051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10D66-9960-4EDF-8319-B0A841BA4081}">
      <dsp:nvSpPr>
        <dsp:cNvPr id="0" name=""/>
        <dsp:cNvSpPr/>
      </dsp:nvSpPr>
      <dsp:spPr>
        <a:xfrm>
          <a:off x="0" y="0"/>
          <a:ext cx="9601200" cy="3082711"/>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8385" tIns="0" rIns="948385"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dirty="0"/>
            <a:t>Read pp. 3-26 in Bird by Bird</a:t>
          </a:r>
        </a:p>
        <a:p>
          <a:pPr marL="0" lvl="0" indent="0" algn="l" defTabSz="755650">
            <a:lnSpc>
              <a:spcPct val="90000"/>
            </a:lnSpc>
            <a:spcBef>
              <a:spcPct val="0"/>
            </a:spcBef>
            <a:spcAft>
              <a:spcPct val="35000"/>
            </a:spcAft>
            <a:buNone/>
            <a:defRPr cap="all"/>
          </a:pPr>
          <a:r>
            <a:rPr lang="en-US" sz="1700" kern="1200" dirty="0"/>
            <a:t>Journal #1</a:t>
          </a:r>
        </a:p>
        <a:p>
          <a:pPr marL="0" lvl="0" indent="0" algn="l" defTabSz="755650">
            <a:lnSpc>
              <a:spcPct val="90000"/>
            </a:lnSpc>
            <a:spcBef>
              <a:spcPct val="0"/>
            </a:spcBef>
            <a:spcAft>
              <a:spcPct val="35000"/>
            </a:spcAft>
            <a:buNone/>
            <a:defRPr cap="all"/>
          </a:pPr>
          <a:r>
            <a:rPr lang="en-US" sz="1700" kern="1200" dirty="0"/>
            <a:t>Quiz over Syllabus</a:t>
          </a:r>
        </a:p>
        <a:p>
          <a:pPr marL="0" lvl="0" indent="0" algn="l" defTabSz="755650">
            <a:lnSpc>
              <a:spcPct val="90000"/>
            </a:lnSpc>
            <a:spcBef>
              <a:spcPct val="0"/>
            </a:spcBef>
            <a:spcAft>
              <a:spcPct val="35000"/>
            </a:spcAft>
            <a:buNone/>
            <a:defRPr cap="all"/>
          </a:pPr>
          <a:r>
            <a:rPr lang="en-US" sz="1700" kern="1200" dirty="0"/>
            <a:t>Introductory post on Discussion board</a:t>
          </a:r>
        </a:p>
        <a:p>
          <a:pPr marL="0" lvl="0" indent="0" algn="l" defTabSz="755650">
            <a:lnSpc>
              <a:spcPct val="90000"/>
            </a:lnSpc>
            <a:spcBef>
              <a:spcPct val="0"/>
            </a:spcBef>
            <a:spcAft>
              <a:spcPct val="35000"/>
            </a:spcAft>
            <a:buNone/>
            <a:defRPr cap="all"/>
          </a:pPr>
          <a:endParaRPr lang="en-US" sz="1700" kern="1200" dirty="0"/>
        </a:p>
      </dsp:txBody>
      <dsp:txXfrm>
        <a:off x="0" y="1233084"/>
        <a:ext cx="9601200" cy="1849626"/>
      </dsp:txXfrm>
    </dsp:sp>
    <dsp:sp modelId="{103C8C5F-DAE3-4845-8AB3-2530020C6B04}">
      <dsp:nvSpPr>
        <dsp:cNvPr id="0" name=""/>
        <dsp:cNvSpPr/>
      </dsp:nvSpPr>
      <dsp:spPr>
        <a:xfrm>
          <a:off x="0" y="0"/>
          <a:ext cx="9601200" cy="1233084"/>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48385" tIns="165100" rIns="948385"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0" y="0"/>
        <a:ext cx="9601200" cy="123308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847EA-9081-43A3-8211-C31C722014ED}" type="datetimeFigureOut">
              <a:rPr lang="en-US" smtClean="0"/>
              <a:t>4/29/2024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27234-4CCC-4D44-8574-686ADA7EE3A8}" type="slidenum">
              <a:rPr lang="en-US" smtClean="0"/>
              <a:t>‹#›</a:t>
            </a:fld>
            <a:endParaRPr lang="en-US" dirty="0"/>
          </a:p>
        </p:txBody>
      </p:sp>
    </p:spTree>
    <p:extLst>
      <p:ext uri="{BB962C8B-B14F-4D97-AF65-F5344CB8AC3E}">
        <p14:creationId xmlns:p14="http://schemas.microsoft.com/office/powerpoint/2010/main" val="470478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A25E670C-5F98-4961-8C9F-57D63CE84659}" type="datetime1">
              <a:rPr lang="en-US" smtClean="0"/>
              <a:t>4/29/2024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B41C99-057F-4FBD-845B-32D673B4DEBB}"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81F435-97A5-4A26-BB2D-43B7BA0D4E2A}"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13E38-C98F-4111-98A9-83F0DADA77A7}"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C9329F-C0AA-4519-8CC8-15655E3CE069}"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F0A885-74DC-4CF2-AAB3-12F04A474BD0}"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85394-30EA-4FB8-A570-E6FD01E18BD5}"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B6E6B1-64AF-47FF-84F1-CFD070D0246D}"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92265-CF42-467A-9B40-C103C58E7FA9}"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BB5DE5-E34F-4568-A4F3-414B5E687484}"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879F7F-0577-44B4-BD0A-504FDE45910F}"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8531DE-2204-4420-8EDD-B13AF617CD81}"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3540B7-12B4-44C4-B128-45E241C8D123}" type="datetime1">
              <a:rPr lang="en-US" smtClean="0"/>
              <a:t>4/29/2024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FCEFDD-B123-4C25-A5BF-FEAEE2F07A3F}" type="datetime1">
              <a:rPr lang="en-US" smtClean="0"/>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0D3C-0497-4FC6-8D6D-9AF5EE895CF1}" type="datetime1">
              <a:rPr lang="en-US" smtClean="0"/>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B222B1-F1F7-463E-B949-0AC9E3253AA7}"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69C5D6-5912-49F2-84D6-8E719EAC93E6}"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753C87-E0CE-4BBA-8ADC-04D27885436A}" type="datetime1">
              <a:rPr lang="en-US" smtClean="0"/>
              <a:t>4/29/2024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mailto:carlie.herrick@mines.sdsmt.edu" TargetMode="External"/><Relationship Id="rId5"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close up of wood grain">
            <a:extLst>
              <a:ext uri="{FF2B5EF4-FFF2-40B4-BE49-F238E27FC236}">
                <a16:creationId xmlns:a16="http://schemas.microsoft.com/office/drawing/2014/main" id="{B804D254-4D14-4A2A-BA9F-3506BBEE4AB3}"/>
              </a:ext>
            </a:extLst>
          </p:cNvPr>
          <p:cNvPicPr>
            <a:picLocks noChangeAspect="1"/>
          </p:cNvPicPr>
          <p:nvPr/>
        </p:nvPicPr>
        <p:blipFill rotWithShape="1">
          <a:blip r:embed="rId3"/>
          <a:srcRect t="8558" b="7173"/>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4">
              <a:alphaModFix amt="90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31" name="Group 30">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32"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34"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BC07B5B3-DDE8-49F7-B2D1-6919986D2B1F}"/>
              </a:ext>
            </a:extLst>
          </p:cNvPr>
          <p:cNvSpPr>
            <a:spLocks noGrp="1"/>
          </p:cNvSpPr>
          <p:nvPr>
            <p:ph type="ctrTitle"/>
          </p:nvPr>
        </p:nvSpPr>
        <p:spPr>
          <a:xfrm>
            <a:off x="2692398" y="1871131"/>
            <a:ext cx="6815669" cy="1515533"/>
          </a:xfrm>
        </p:spPr>
        <p:txBody>
          <a:bodyPr>
            <a:normAutofit/>
          </a:bodyPr>
          <a:lstStyle/>
          <a:p>
            <a:r>
              <a:rPr lang="en-US" dirty="0">
                <a:solidFill>
                  <a:srgbClr val="262626"/>
                </a:solidFill>
              </a:rPr>
              <a:t>Composition 101</a:t>
            </a:r>
          </a:p>
        </p:txBody>
      </p:sp>
      <p:cxnSp>
        <p:nvCxnSpPr>
          <p:cNvPr id="37" name="Straight Connector 36">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A9BAE068-68BE-4F0A-A521-B170F96E0E0C}"/>
              </a:ext>
            </a:extLst>
          </p:cNvPr>
          <p:cNvSpPr>
            <a:spLocks noGrp="1"/>
          </p:cNvSpPr>
          <p:nvPr>
            <p:ph type="subTitle" idx="1"/>
          </p:nvPr>
        </p:nvSpPr>
        <p:spPr>
          <a:xfrm>
            <a:off x="2692398" y="3657597"/>
            <a:ext cx="6815669" cy="1320802"/>
          </a:xfrm>
        </p:spPr>
        <p:txBody>
          <a:bodyPr>
            <a:normAutofit/>
          </a:bodyPr>
          <a:lstStyle/>
          <a:p>
            <a:r>
              <a:rPr lang="en-US" dirty="0">
                <a:solidFill>
                  <a:srgbClr val="262626"/>
                </a:solidFill>
              </a:rPr>
              <a:t>Welcome!</a:t>
            </a:r>
          </a:p>
        </p:txBody>
      </p:sp>
    </p:spTree>
    <p:extLst>
      <p:ext uri="{BB962C8B-B14F-4D97-AF65-F5344CB8AC3E}">
        <p14:creationId xmlns:p14="http://schemas.microsoft.com/office/powerpoint/2010/main" val="3839077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317B-A8BA-2329-EA44-A0E9B1855A76}"/>
              </a:ext>
            </a:extLst>
          </p:cNvPr>
          <p:cNvSpPr>
            <a:spLocks noGrp="1"/>
          </p:cNvSpPr>
          <p:nvPr>
            <p:ph type="title"/>
          </p:nvPr>
        </p:nvSpPr>
        <p:spPr/>
        <p:txBody>
          <a:bodyPr/>
          <a:lstStyle/>
          <a:p>
            <a:r>
              <a:rPr lang="en-US" dirty="0"/>
              <a:t>Essay Format</a:t>
            </a:r>
          </a:p>
        </p:txBody>
      </p:sp>
      <p:sp>
        <p:nvSpPr>
          <p:cNvPr id="3" name="Content Placeholder 2">
            <a:extLst>
              <a:ext uri="{FF2B5EF4-FFF2-40B4-BE49-F238E27FC236}">
                <a16:creationId xmlns:a16="http://schemas.microsoft.com/office/drawing/2014/main" id="{02E37B66-F12A-6C48-A7F4-9E418BD37E9A}"/>
              </a:ext>
            </a:extLst>
          </p:cNvPr>
          <p:cNvSpPr>
            <a:spLocks noGrp="1"/>
          </p:cNvSpPr>
          <p:nvPr>
            <p:ph idx="1"/>
          </p:nvPr>
        </p:nvSpPr>
        <p:spPr/>
        <p:txBody>
          <a:bodyPr/>
          <a:lstStyle/>
          <a:p>
            <a:r>
              <a:rPr lang="en-US" dirty="0"/>
              <a:t>D2L/Content/Week 1/Day 1</a:t>
            </a:r>
          </a:p>
          <a:p>
            <a:endParaRPr lang="en-US" dirty="0"/>
          </a:p>
        </p:txBody>
      </p:sp>
    </p:spTree>
    <p:extLst>
      <p:ext uri="{BB962C8B-B14F-4D97-AF65-F5344CB8AC3E}">
        <p14:creationId xmlns:p14="http://schemas.microsoft.com/office/powerpoint/2010/main" val="387844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5C3D-F7EE-F531-E284-E8F58076F700}"/>
              </a:ext>
            </a:extLst>
          </p:cNvPr>
          <p:cNvSpPr>
            <a:spLocks noGrp="1"/>
          </p:cNvSpPr>
          <p:nvPr>
            <p:ph type="title"/>
          </p:nvPr>
        </p:nvSpPr>
        <p:spPr/>
        <p:txBody>
          <a:bodyPr/>
          <a:lstStyle/>
          <a:p>
            <a:r>
              <a:rPr lang="en-US" dirty="0"/>
              <a:t>Journal #1</a:t>
            </a:r>
          </a:p>
        </p:txBody>
      </p:sp>
      <p:sp>
        <p:nvSpPr>
          <p:cNvPr id="3" name="Content Placeholder 2">
            <a:extLst>
              <a:ext uri="{FF2B5EF4-FFF2-40B4-BE49-F238E27FC236}">
                <a16:creationId xmlns:a16="http://schemas.microsoft.com/office/drawing/2014/main" id="{8A51D2A4-C7D7-D280-08D6-9E6C3194C1C2}"/>
              </a:ext>
            </a:extLst>
          </p:cNvPr>
          <p:cNvSpPr>
            <a:spLocks noGrp="1"/>
          </p:cNvSpPr>
          <p:nvPr>
            <p:ph idx="1"/>
          </p:nvPr>
        </p:nvSpPr>
        <p:spPr/>
        <p:txBody>
          <a:bodyPr>
            <a:normAutofit lnSpcReduction="10000"/>
          </a:bodyPr>
          <a:lstStyle/>
          <a:p>
            <a:r>
              <a:rPr lang="en-US" sz="2400" dirty="0">
                <a:effectLst/>
                <a:latin typeface="Calibri" panose="020F0502020204030204" pitchFamily="34" charset="0"/>
                <a:ea typeface="Calibri" panose="020F0502020204030204" pitchFamily="34" charset="0"/>
                <a:cs typeface="Calibri" panose="020F0502020204030204" pitchFamily="34" charset="0"/>
              </a:rPr>
              <a:t>What were your experiences with writing and literature in high school? What papers did you write? What were the topics? Did you like the topics? What did you gain from writing these papers?</a:t>
            </a:r>
          </a:p>
          <a:p>
            <a:r>
              <a:rPr lang="en-US" dirty="0">
                <a:latin typeface="Calibri" panose="020F0502020204030204" pitchFamily="34" charset="0"/>
                <a:ea typeface="Calibri" panose="020F0502020204030204" pitchFamily="34" charset="0"/>
                <a:cs typeface="Calibri" panose="020F0502020204030204" pitchFamily="34" charset="0"/>
              </a:rPr>
              <a:t>In the introduction to </a:t>
            </a:r>
            <a:r>
              <a:rPr lang="en-US" i="1" dirty="0">
                <a:latin typeface="Calibri" panose="020F0502020204030204" pitchFamily="34" charset="0"/>
                <a:ea typeface="Calibri" panose="020F0502020204030204" pitchFamily="34" charset="0"/>
                <a:cs typeface="Calibri" panose="020F0502020204030204" pitchFamily="34" charset="0"/>
              </a:rPr>
              <a:t>Bird by Bird,</a:t>
            </a:r>
            <a:r>
              <a:rPr lang="en-US" dirty="0">
                <a:latin typeface="Calibri" panose="020F0502020204030204" pitchFamily="34" charset="0"/>
                <a:ea typeface="Calibri" panose="020F0502020204030204" pitchFamily="34" charset="0"/>
                <a:cs typeface="Calibri" panose="020F0502020204030204" pitchFamily="34" charset="0"/>
              </a:rPr>
              <a:t> Anne Lamott gives you her literacy narrative. Embedded in her narrative, she offers her observations about writing. What are they? </a:t>
            </a:r>
            <a:endParaRPr lang="en-US" sz="2400" i="1" dirty="0">
              <a:effectLst/>
              <a:latin typeface="Calibri" panose="020F0502020204030204" pitchFamily="34" charset="0"/>
              <a:ea typeface="Calibri" panose="020F0502020204030204" pitchFamily="34" charset="0"/>
              <a:cs typeface="Calibri" panose="020F0502020204030204" pitchFamily="34" charset="0"/>
            </a:endParaRPr>
          </a:p>
          <a:p>
            <a:endParaRPr lang="en-US" sz="2400" dirty="0">
              <a:effectLst/>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Please post to </a:t>
            </a:r>
            <a:r>
              <a:rPr lang="en-US" dirty="0" err="1">
                <a:latin typeface="Calibri" panose="020F0502020204030204" pitchFamily="34" charset="0"/>
                <a:cs typeface="Calibri" panose="020F0502020204030204" pitchFamily="34" charset="0"/>
              </a:rPr>
              <a:t>dropbox</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0895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close up of wood grain">
            <a:extLst>
              <a:ext uri="{FF2B5EF4-FFF2-40B4-BE49-F238E27FC236}">
                <a16:creationId xmlns:a16="http://schemas.microsoft.com/office/drawing/2014/main" id="{C8B62117-477A-43AB-ABAD-78558DF26C01}"/>
              </a:ext>
            </a:extLst>
          </p:cNvPr>
          <p:cNvPicPr>
            <a:picLocks noChangeAspect="1"/>
          </p:cNvPicPr>
          <p:nvPr/>
        </p:nvPicPr>
        <p:blipFill rotWithShape="1">
          <a:blip r:embed="rId2">
            <a:alphaModFix amt="45000"/>
          </a:blip>
          <a:srcRect t="8558" b="7173"/>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EE432-823B-40BB-A944-7EEAA7B3F316}"/>
              </a:ext>
            </a:extLst>
          </p:cNvPr>
          <p:cNvSpPr>
            <a:spLocks noGrp="1"/>
          </p:cNvSpPr>
          <p:nvPr>
            <p:ph type="title"/>
          </p:nvPr>
        </p:nvSpPr>
        <p:spPr>
          <a:xfrm>
            <a:off x="1295402" y="982132"/>
            <a:ext cx="9601196" cy="1303867"/>
          </a:xfrm>
        </p:spPr>
        <p:txBody>
          <a:bodyPr>
            <a:normAutofit/>
          </a:bodyPr>
          <a:lstStyle/>
          <a:p>
            <a:r>
              <a:rPr lang="en-US" dirty="0">
                <a:solidFill>
                  <a:srgbClr val="FFFFFF"/>
                </a:solidFill>
              </a:rPr>
              <a:t>Homework for Wednesday &amp; Friday</a:t>
            </a:r>
          </a:p>
        </p:txBody>
      </p:sp>
      <p:cxnSp>
        <p:nvCxnSpPr>
          <p:cNvPr id="51" name="Straight Connector 5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graphicFrame>
        <p:nvGraphicFramePr>
          <p:cNvPr id="10" name="Content Placeholder 2" descr="SmartArt graphic placeholder">
            <a:extLst>
              <a:ext uri="{FF2B5EF4-FFF2-40B4-BE49-F238E27FC236}">
                <a16:creationId xmlns:a16="http://schemas.microsoft.com/office/drawing/2014/main" id="{37B13ECE-7C9C-4FE5-8DD1-776A1AF5DA6D}"/>
              </a:ext>
            </a:extLst>
          </p:cNvPr>
          <p:cNvGraphicFramePr>
            <a:graphicFrameLocks noGrp="1"/>
          </p:cNvGraphicFramePr>
          <p:nvPr>
            <p:ph idx="1"/>
            <p:extLst>
              <p:ext uri="{D42A27DB-BD31-4B8C-83A1-F6EECF244321}">
                <p14:modId xmlns:p14="http://schemas.microsoft.com/office/powerpoint/2010/main" val="2917614215"/>
              </p:ext>
            </p:extLst>
          </p:nvPr>
        </p:nvGraphicFramePr>
        <p:xfrm>
          <a:off x="1295400" y="2792626"/>
          <a:ext cx="9601200" cy="3082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30325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3" name="Picture 42">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4" name="Rectangle 43">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5" name="Picture 44">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6" name="Picture 45">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DDAAA71-7D0E-4F15-8362-D5A5D5AB8B80}"/>
              </a:ext>
            </a:extLst>
          </p:cNvPr>
          <p:cNvSpPr>
            <a:spLocks noGrp="1"/>
          </p:cNvSpPr>
          <p:nvPr>
            <p:ph type="title"/>
          </p:nvPr>
        </p:nvSpPr>
        <p:spPr>
          <a:xfrm>
            <a:off x="6094412" y="982132"/>
            <a:ext cx="4802185" cy="1303867"/>
          </a:xfrm>
        </p:spPr>
        <p:txBody>
          <a:bodyPr>
            <a:normAutofit/>
          </a:bodyPr>
          <a:lstStyle/>
          <a:p>
            <a:r>
              <a:rPr lang="en-US"/>
              <a:t>Introductions</a:t>
            </a:r>
          </a:p>
        </p:txBody>
      </p:sp>
      <p:sp>
        <p:nvSpPr>
          <p:cNvPr id="48" name="Rectangle 47">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3473E85-7792-2DF6-496E-5995F1A5AA50}"/>
              </a:ext>
            </a:extLst>
          </p:cNvPr>
          <p:cNvPicPr>
            <a:picLocks noChangeAspect="1"/>
          </p:cNvPicPr>
          <p:nvPr/>
        </p:nvPicPr>
        <p:blipFill rotWithShape="1">
          <a:blip r:embed="rId5"/>
          <a:srcRect t="15549" r="3" b="9802"/>
          <a:stretch/>
        </p:blipFill>
        <p:spPr>
          <a:xfrm>
            <a:off x="1412683" y="1410208"/>
            <a:ext cx="3876801" cy="3858780"/>
          </a:xfrm>
          <a:prstGeom prst="rect">
            <a:avLst/>
          </a:prstGeom>
        </p:spPr>
      </p:pic>
      <p:cxnSp>
        <p:nvCxnSpPr>
          <p:cNvPr id="50" name="Straight Connector 49">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E024D43C-7D04-4DE8-B65E-3574B8BAA453}"/>
              </a:ext>
            </a:extLst>
          </p:cNvPr>
          <p:cNvSpPr>
            <a:spLocks noGrp="1"/>
          </p:cNvSpPr>
          <p:nvPr>
            <p:ph idx="1"/>
          </p:nvPr>
        </p:nvSpPr>
        <p:spPr>
          <a:xfrm>
            <a:off x="6094412" y="2556932"/>
            <a:ext cx="4802184" cy="3318936"/>
          </a:xfrm>
        </p:spPr>
        <p:txBody>
          <a:bodyPr>
            <a:normAutofit/>
          </a:bodyPr>
          <a:lstStyle/>
          <a:p>
            <a:pPr>
              <a:lnSpc>
                <a:spcPct val="90000"/>
              </a:lnSpc>
            </a:pPr>
            <a:r>
              <a:rPr lang="en-US" sz="2200" b="1"/>
              <a:t>Professor Herrick</a:t>
            </a:r>
          </a:p>
          <a:p>
            <a:pPr>
              <a:lnSpc>
                <a:spcPct val="90000"/>
              </a:lnSpc>
            </a:pPr>
            <a:r>
              <a:rPr lang="en-US" sz="2200" b="1"/>
              <a:t>Teaching at Mines for 14 years</a:t>
            </a:r>
          </a:p>
          <a:p>
            <a:pPr>
              <a:lnSpc>
                <a:spcPct val="90000"/>
              </a:lnSpc>
            </a:pPr>
            <a:r>
              <a:rPr lang="en-US" sz="2200" b="1"/>
              <a:t>Courses: Composition 101, ENGL 279, ENGL 289</a:t>
            </a:r>
          </a:p>
          <a:p>
            <a:pPr>
              <a:lnSpc>
                <a:spcPct val="90000"/>
              </a:lnSpc>
            </a:pPr>
            <a:r>
              <a:rPr lang="en-US" sz="2200" b="1"/>
              <a:t>Instructor</a:t>
            </a:r>
          </a:p>
          <a:p>
            <a:pPr>
              <a:lnSpc>
                <a:spcPct val="90000"/>
              </a:lnSpc>
            </a:pPr>
            <a:r>
              <a:rPr lang="en-US" sz="2200" b="1"/>
              <a:t>Office CB 324</a:t>
            </a:r>
          </a:p>
          <a:p>
            <a:pPr>
              <a:lnSpc>
                <a:spcPct val="90000"/>
              </a:lnSpc>
            </a:pPr>
            <a:r>
              <a:rPr lang="en-US" sz="2200" b="1"/>
              <a:t>Email: </a:t>
            </a:r>
            <a:r>
              <a:rPr lang="en-US" sz="2200" b="1">
                <a:hlinkClick r:id="rId6"/>
              </a:rPr>
              <a:t>carlie.herrick@mines.sdsmt.edu</a:t>
            </a:r>
            <a:endParaRPr lang="en-US" sz="2200" b="1"/>
          </a:p>
        </p:txBody>
      </p:sp>
    </p:spTree>
    <p:extLst>
      <p:ext uri="{BB962C8B-B14F-4D97-AF65-F5344CB8AC3E}">
        <p14:creationId xmlns:p14="http://schemas.microsoft.com/office/powerpoint/2010/main" val="61822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2AC6-48A0-41E5-ACBF-B6043E2DE87C}"/>
              </a:ext>
            </a:extLst>
          </p:cNvPr>
          <p:cNvSpPr>
            <a:spLocks noGrp="1"/>
          </p:cNvSpPr>
          <p:nvPr>
            <p:ph type="title"/>
          </p:nvPr>
        </p:nvSpPr>
        <p:spPr/>
        <p:txBody>
          <a:bodyPr>
            <a:normAutofit fontScale="90000"/>
          </a:bodyPr>
          <a:lstStyle/>
          <a:p>
            <a:r>
              <a:rPr lang="en-US" dirty="0"/>
              <a:t>Syllabus and Schedule</a:t>
            </a:r>
            <a:br>
              <a:rPr lang="en-US" dirty="0"/>
            </a:br>
            <a:endParaRPr lang="en-US" dirty="0"/>
          </a:p>
        </p:txBody>
      </p:sp>
      <p:sp>
        <p:nvSpPr>
          <p:cNvPr id="3" name="Content Placeholder 2">
            <a:extLst>
              <a:ext uri="{FF2B5EF4-FFF2-40B4-BE49-F238E27FC236}">
                <a16:creationId xmlns:a16="http://schemas.microsoft.com/office/drawing/2014/main" id="{ACF75AD6-FAAB-4375-96ED-863525E0CBB8}"/>
              </a:ext>
            </a:extLst>
          </p:cNvPr>
          <p:cNvSpPr>
            <a:spLocks noGrp="1"/>
          </p:cNvSpPr>
          <p:nvPr>
            <p:ph idx="1"/>
          </p:nvPr>
        </p:nvSpPr>
        <p:spPr/>
        <p:txBody>
          <a:bodyPr/>
          <a:lstStyle/>
          <a:p>
            <a:r>
              <a:rPr lang="en-US" dirty="0"/>
              <a:t>D2L/Course Home/Syllabus</a:t>
            </a:r>
          </a:p>
        </p:txBody>
      </p:sp>
    </p:spTree>
    <p:extLst>
      <p:ext uri="{BB962C8B-B14F-4D97-AF65-F5344CB8AC3E}">
        <p14:creationId xmlns:p14="http://schemas.microsoft.com/office/powerpoint/2010/main" val="588071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7D92-AA06-4C4F-80BB-F28720ECBF34}"/>
              </a:ext>
            </a:extLst>
          </p:cNvPr>
          <p:cNvSpPr>
            <a:spLocks noGrp="1"/>
          </p:cNvSpPr>
          <p:nvPr>
            <p:ph type="title"/>
          </p:nvPr>
        </p:nvSpPr>
        <p:spPr/>
        <p:txBody>
          <a:bodyPr/>
          <a:lstStyle/>
          <a:p>
            <a:r>
              <a:rPr lang="en-US" dirty="0"/>
              <a:t>D2L Features and Where to Find Things</a:t>
            </a:r>
          </a:p>
        </p:txBody>
      </p:sp>
      <p:sp>
        <p:nvSpPr>
          <p:cNvPr id="3" name="Content Placeholder 2">
            <a:extLst>
              <a:ext uri="{FF2B5EF4-FFF2-40B4-BE49-F238E27FC236}">
                <a16:creationId xmlns:a16="http://schemas.microsoft.com/office/drawing/2014/main" id="{2E41E678-A414-46B2-BBFC-BD3DC534336C}"/>
              </a:ext>
            </a:extLst>
          </p:cNvPr>
          <p:cNvSpPr>
            <a:spLocks noGrp="1"/>
          </p:cNvSpPr>
          <p:nvPr>
            <p:ph idx="1"/>
          </p:nvPr>
        </p:nvSpPr>
        <p:spPr/>
        <p:txBody>
          <a:bodyPr/>
          <a:lstStyle/>
          <a:p>
            <a:r>
              <a:rPr lang="en-US" dirty="0"/>
              <a:t>Content</a:t>
            </a:r>
          </a:p>
          <a:p>
            <a:r>
              <a:rPr lang="en-US" dirty="0"/>
              <a:t>Assessments</a:t>
            </a:r>
          </a:p>
          <a:p>
            <a:r>
              <a:rPr lang="en-US" dirty="0"/>
              <a:t>Calendar</a:t>
            </a:r>
          </a:p>
          <a:p>
            <a:r>
              <a:rPr lang="en-US" dirty="0"/>
              <a:t>Communication</a:t>
            </a:r>
          </a:p>
        </p:txBody>
      </p:sp>
    </p:spTree>
    <p:extLst>
      <p:ext uri="{BB962C8B-B14F-4D97-AF65-F5344CB8AC3E}">
        <p14:creationId xmlns:p14="http://schemas.microsoft.com/office/powerpoint/2010/main" val="22441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2ADD-997C-FE02-100E-300DEFE8E0E8}"/>
              </a:ext>
            </a:extLst>
          </p:cNvPr>
          <p:cNvSpPr>
            <a:spLocks noGrp="1"/>
          </p:cNvSpPr>
          <p:nvPr>
            <p:ph type="title"/>
          </p:nvPr>
        </p:nvSpPr>
        <p:spPr/>
        <p:txBody>
          <a:bodyPr/>
          <a:lstStyle/>
          <a:p>
            <a:r>
              <a:rPr lang="en-US" dirty="0"/>
              <a:t>Why do we write?</a:t>
            </a:r>
          </a:p>
        </p:txBody>
      </p:sp>
      <p:sp>
        <p:nvSpPr>
          <p:cNvPr id="3" name="Content Placeholder 2">
            <a:extLst>
              <a:ext uri="{FF2B5EF4-FFF2-40B4-BE49-F238E27FC236}">
                <a16:creationId xmlns:a16="http://schemas.microsoft.com/office/drawing/2014/main" id="{A8ABA17C-2185-24DE-CBFD-74BB9A4804C3}"/>
              </a:ext>
            </a:extLst>
          </p:cNvPr>
          <p:cNvSpPr>
            <a:spLocks noGrp="1"/>
          </p:cNvSpPr>
          <p:nvPr>
            <p:ph idx="1"/>
          </p:nvPr>
        </p:nvSpPr>
        <p:spPr/>
        <p:txBody>
          <a:bodyPr>
            <a:normAutofit fontScale="92500" lnSpcReduction="20000"/>
          </a:bodyPr>
          <a:lstStyle/>
          <a:p>
            <a:r>
              <a:rPr lang="en-US" b="1" dirty="0"/>
              <a:t>Writing aids critical thinking. </a:t>
            </a:r>
            <a:r>
              <a:rPr lang="en-US" dirty="0"/>
              <a:t>(Hui-Chin Yeh, Shih-</a:t>
            </a:r>
            <a:r>
              <a:rPr lang="en-US" dirty="0" err="1"/>
              <a:t>hsien</a:t>
            </a:r>
            <a:r>
              <a:rPr lang="en-US" dirty="0"/>
              <a:t> Yang, Jo Shan Fu &amp; Yen-Chen Shih, “Developing college students’ critical thinking through reflective writing”) </a:t>
            </a:r>
          </a:p>
          <a:p>
            <a:r>
              <a:rPr lang="en-US" b="1" dirty="0"/>
              <a:t>Writing by hand aids memory storage. </a:t>
            </a:r>
            <a:r>
              <a:rPr lang="en-US" dirty="0"/>
              <a:t>(</a:t>
            </a:r>
            <a:r>
              <a:rPr lang="en-US" dirty="0" err="1"/>
              <a:t>Mangen</a:t>
            </a:r>
            <a:r>
              <a:rPr lang="en-US" dirty="0"/>
              <a:t> and </a:t>
            </a:r>
            <a:r>
              <a:rPr lang="en-US" dirty="0" err="1"/>
              <a:t>Velay</a:t>
            </a:r>
            <a:r>
              <a:rPr lang="en-US" dirty="0"/>
              <a:t>, “</a:t>
            </a:r>
            <a:r>
              <a:rPr lang="en-US" i="0" dirty="0">
                <a:solidFill>
                  <a:srgbClr val="000000"/>
                </a:solidFill>
                <a:effectLst/>
              </a:rPr>
              <a:t>Digitizing Literacy: Reflections on the Haptics of Writing”)</a:t>
            </a:r>
          </a:p>
          <a:p>
            <a:endParaRPr lang="en-US" sz="1400" dirty="0"/>
          </a:p>
          <a:p>
            <a:r>
              <a:rPr lang="en-US" b="1" dirty="0"/>
              <a:t>Writing is expected in most engineering fields. </a:t>
            </a:r>
            <a:r>
              <a:rPr lang="en-US" dirty="0"/>
              <a:t>(See slide that follows)</a:t>
            </a:r>
          </a:p>
          <a:p>
            <a:r>
              <a:rPr lang="en-US" b="1" dirty="0"/>
              <a:t>Writing can facilitate creativity. </a:t>
            </a:r>
            <a:r>
              <a:rPr lang="en-US" sz="2600" dirty="0"/>
              <a:t>(Wang, “</a:t>
            </a:r>
            <a:r>
              <a:rPr lang="en-US" sz="2600" i="0" dirty="0">
                <a:solidFill>
                  <a:srgbClr val="1F1F1F"/>
                </a:solidFill>
                <a:effectLst/>
              </a:rPr>
              <a:t>Exploring the relationship of creative thinking to reading and writing”)</a:t>
            </a:r>
          </a:p>
          <a:p>
            <a:endParaRPr lang="en-US" b="1" dirty="0"/>
          </a:p>
        </p:txBody>
      </p:sp>
    </p:spTree>
    <p:extLst>
      <p:ext uri="{BB962C8B-B14F-4D97-AF65-F5344CB8AC3E}">
        <p14:creationId xmlns:p14="http://schemas.microsoft.com/office/powerpoint/2010/main" val="2938040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9C53-0985-36B8-0940-B4D0F244397A}"/>
              </a:ext>
            </a:extLst>
          </p:cNvPr>
          <p:cNvSpPr>
            <a:spLocks noGrp="1"/>
          </p:cNvSpPr>
          <p:nvPr>
            <p:ph type="title"/>
          </p:nvPr>
        </p:nvSpPr>
        <p:spPr/>
        <p:txBody>
          <a:bodyPr/>
          <a:lstStyle/>
          <a:p>
            <a:r>
              <a:rPr lang="en-US" dirty="0"/>
              <a:t>Engineers and Writing</a:t>
            </a:r>
          </a:p>
        </p:txBody>
      </p:sp>
      <p:sp>
        <p:nvSpPr>
          <p:cNvPr id="3" name="Content Placeholder 2">
            <a:extLst>
              <a:ext uri="{FF2B5EF4-FFF2-40B4-BE49-F238E27FC236}">
                <a16:creationId xmlns:a16="http://schemas.microsoft.com/office/drawing/2014/main" id="{0821BBA1-5301-27CE-CBA5-278132D2A240}"/>
              </a:ext>
            </a:extLst>
          </p:cNvPr>
          <p:cNvSpPr>
            <a:spLocks noGrp="1"/>
          </p:cNvSpPr>
          <p:nvPr>
            <p:ph idx="1"/>
          </p:nvPr>
        </p:nvSpPr>
        <p:spPr/>
        <p:txBody>
          <a:bodyPr/>
          <a:lstStyle/>
          <a:p>
            <a:r>
              <a:rPr lang="en-US" dirty="0"/>
              <a:t>“[E]</a:t>
            </a:r>
            <a:r>
              <a:rPr lang="en-US" dirty="0" err="1"/>
              <a:t>ngineers</a:t>
            </a:r>
            <a:r>
              <a:rPr lang="en-US" dirty="0"/>
              <a:t> spend between 20% and 40% of their workday writing, a figure that increases as they move up the career ladder [1]. Another study indicates that in their first few years on the job, engineers spend roughly 30% of their workday writing, while engineers in middle management write for 50% to 70% of their day; those in senior management reportedly spend over 70% and as much as 95% of their day writing [2].” JON A. LEYDENS, “Novice and Insider Perspectives on Academic and Workplace Writing: Toward a Continuum of Rhetorical Awareness”</a:t>
            </a:r>
          </a:p>
          <a:p>
            <a:endParaRPr lang="en-US" dirty="0"/>
          </a:p>
        </p:txBody>
      </p:sp>
    </p:spTree>
    <p:extLst>
      <p:ext uri="{BB962C8B-B14F-4D97-AF65-F5344CB8AC3E}">
        <p14:creationId xmlns:p14="http://schemas.microsoft.com/office/powerpoint/2010/main" val="37934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572DE05-1DA8-7693-2EA3-98E0D230CDBA}"/>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Rhetorical Analysis</a:t>
            </a:r>
          </a:p>
        </p:txBody>
      </p:sp>
      <p:sp>
        <p:nvSpPr>
          <p:cNvPr id="9" name="Content Placeholder 8">
            <a:extLst>
              <a:ext uri="{FF2B5EF4-FFF2-40B4-BE49-F238E27FC236}">
                <a16:creationId xmlns:a16="http://schemas.microsoft.com/office/drawing/2014/main" id="{828044C2-A65D-01B4-E386-44C2B55B2A7C}"/>
              </a:ext>
            </a:extLst>
          </p:cNvPr>
          <p:cNvSpPr>
            <a:spLocks noGrp="1"/>
          </p:cNvSpPr>
          <p:nvPr>
            <p:ph idx="1"/>
          </p:nvPr>
        </p:nvSpPr>
        <p:spPr>
          <a:xfrm>
            <a:off x="929141" y="2430471"/>
            <a:ext cx="2835464" cy="3552039"/>
          </a:xfrm>
        </p:spPr>
        <p:txBody>
          <a:bodyPr>
            <a:normAutofit fontScale="85000" lnSpcReduction="10000"/>
          </a:bodyPr>
          <a:lstStyle/>
          <a:p>
            <a:r>
              <a:rPr lang="en-US" sz="1800" dirty="0"/>
              <a:t>Who is your audience?</a:t>
            </a:r>
          </a:p>
          <a:p>
            <a:r>
              <a:rPr lang="en-US" sz="1800" dirty="0"/>
              <a:t>What genre or type of text is it?</a:t>
            </a:r>
          </a:p>
          <a:p>
            <a:r>
              <a:rPr lang="en-US" sz="1800" dirty="0"/>
              <a:t>When is it supposed to be submitted?  What are the time constraints?</a:t>
            </a:r>
          </a:p>
          <a:p>
            <a:r>
              <a:rPr lang="en-US" sz="1800" dirty="0"/>
              <a:t>Where will the communication take place?  How does the context change the message?</a:t>
            </a:r>
          </a:p>
          <a:p>
            <a:r>
              <a:rPr lang="en-US" sz="1800" dirty="0"/>
              <a:t>How is the text experienced?  Is it electronic communication, multimedia, </a:t>
            </a:r>
            <a:r>
              <a:rPr lang="en-US" sz="1800" dirty="0" err="1"/>
              <a:t>etc</a:t>
            </a:r>
            <a:r>
              <a:rPr lang="en-US" sz="1800" dirty="0"/>
              <a:t>?</a:t>
            </a:r>
          </a:p>
          <a:p>
            <a:r>
              <a:rPr lang="en-US" sz="1800" dirty="0"/>
              <a:t>Why are you communicating?   What is the main purpose?</a:t>
            </a:r>
          </a:p>
          <a:p>
            <a:endParaRPr lang="en-US" sz="1800" dirty="0">
              <a:solidFill>
                <a:srgbClr val="262626"/>
              </a:solidFill>
            </a:endParaRPr>
          </a:p>
        </p:txBody>
      </p:sp>
      <p:sp useBgFill="1">
        <p:nvSpPr>
          <p:cNvPr id="18" name="Rectangle 17">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348B97C6-3239-64D5-7E42-66EE766DA513}"/>
              </a:ext>
            </a:extLst>
          </p:cNvPr>
          <p:cNvPicPr>
            <a:picLocks noChangeAspect="1"/>
          </p:cNvPicPr>
          <p:nvPr/>
        </p:nvPicPr>
        <p:blipFill>
          <a:blip r:embed="rId3"/>
          <a:stretch>
            <a:fillRect/>
          </a:stretch>
        </p:blipFill>
        <p:spPr>
          <a:xfrm>
            <a:off x="5691056" y="609602"/>
            <a:ext cx="5587749" cy="5587749"/>
          </a:xfrm>
          <a:prstGeom prst="rect">
            <a:avLst/>
          </a:prstGeom>
        </p:spPr>
      </p:pic>
    </p:spTree>
    <p:extLst>
      <p:ext uri="{BB962C8B-B14F-4D97-AF65-F5344CB8AC3E}">
        <p14:creationId xmlns:p14="http://schemas.microsoft.com/office/powerpoint/2010/main" val="858754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ECBD-147F-4E1D-43B6-ED81BAB621B4}"/>
              </a:ext>
            </a:extLst>
          </p:cNvPr>
          <p:cNvSpPr>
            <a:spLocks noGrp="1"/>
          </p:cNvSpPr>
          <p:nvPr>
            <p:ph type="title"/>
          </p:nvPr>
        </p:nvSpPr>
        <p:spPr/>
        <p:txBody>
          <a:bodyPr/>
          <a:lstStyle/>
          <a:p>
            <a:r>
              <a:rPr lang="en-US" dirty="0"/>
              <a:t>Assignment Sheet</a:t>
            </a:r>
          </a:p>
        </p:txBody>
      </p:sp>
      <p:sp>
        <p:nvSpPr>
          <p:cNvPr id="3" name="Content Placeholder 2">
            <a:extLst>
              <a:ext uri="{FF2B5EF4-FFF2-40B4-BE49-F238E27FC236}">
                <a16:creationId xmlns:a16="http://schemas.microsoft.com/office/drawing/2014/main" id="{A2F399E0-304C-7D28-0084-028B40C170B9}"/>
              </a:ext>
            </a:extLst>
          </p:cNvPr>
          <p:cNvSpPr>
            <a:spLocks noGrp="1"/>
          </p:cNvSpPr>
          <p:nvPr>
            <p:ph idx="1"/>
          </p:nvPr>
        </p:nvSpPr>
        <p:spPr/>
        <p:txBody>
          <a:bodyPr/>
          <a:lstStyle/>
          <a:p>
            <a:r>
              <a:rPr lang="en-US" dirty="0"/>
              <a:t>D2L/Content/Week 1/Day 1</a:t>
            </a:r>
          </a:p>
        </p:txBody>
      </p:sp>
    </p:spTree>
    <p:extLst>
      <p:ext uri="{BB962C8B-B14F-4D97-AF65-F5344CB8AC3E}">
        <p14:creationId xmlns:p14="http://schemas.microsoft.com/office/powerpoint/2010/main" val="2754942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A1E945A-F8B2-4917-A3C0-E5FD0C7053C5}">
  <ds:schemaRefs>
    <ds:schemaRef ds:uri="http://schemas.microsoft.com/sharepoint/v3/contenttype/forms"/>
  </ds:schemaRefs>
</ds:datastoreItem>
</file>

<file path=customXml/itemProps2.xml><?xml version="1.0" encoding="utf-8"?>
<ds:datastoreItem xmlns:ds="http://schemas.openxmlformats.org/officeDocument/2006/customXml" ds:itemID="{6F027939-E3B8-41D6-8A67-A640CA8A50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AC0881-EA88-432B-86BB-4EB78D0EA8C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Organic design</Template>
  <TotalTime>390</TotalTime>
  <Words>464</Words>
  <Application>Microsoft Office PowerPoint</Application>
  <PresentationFormat>Widescreen</PresentationFormat>
  <Paragraphs>46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Garamond</vt:lpstr>
      <vt:lpstr>Organic</vt:lpstr>
      <vt:lpstr>Composition 101</vt:lpstr>
      <vt:lpstr>Homework for Wednesday &amp; Friday</vt:lpstr>
      <vt:lpstr>Introductions</vt:lpstr>
      <vt:lpstr>Syllabus and Schedule </vt:lpstr>
      <vt:lpstr>D2L Features and Where to Find Things</vt:lpstr>
      <vt:lpstr>Why do we write?</vt:lpstr>
      <vt:lpstr>Engineers and Writing</vt:lpstr>
      <vt:lpstr>Rhetorical Analysis</vt:lpstr>
      <vt:lpstr>Assignment Sheet</vt:lpstr>
      <vt:lpstr>Essay Format</vt:lpstr>
      <vt:lpstr>Journal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Composition 101</dc:title>
  <dc:creator>Herrick, Carlie E.</dc:creator>
  <cp:lastModifiedBy>Herrick, Carlie E.</cp:lastModifiedBy>
  <cp:revision>8</cp:revision>
  <dcterms:created xsi:type="dcterms:W3CDTF">2021-08-22T22:33:38Z</dcterms:created>
  <dcterms:modified xsi:type="dcterms:W3CDTF">2024-04-29T16:18:45Z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